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4660"/>
  </p:normalViewPr>
  <p:slideViewPr>
    <p:cSldViewPr snapToGrid="0">
      <p:cViewPr>
        <p:scale>
          <a:sx n="125" d="100"/>
          <a:sy n="125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92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95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3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48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6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35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71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07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57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54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F061-07BA-435B-983F-E0BA9651F9DA}" type="datetimeFigureOut">
              <a:rPr lang="zh-CN" altLang="en-US" smtClean="0"/>
              <a:pPr/>
              <a:t>2017/7/5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705D-38F5-4CEF-A2BB-7ECB134ED1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16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1900805" y="6579305"/>
            <a:ext cx="7065736" cy="7127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893037" y="3320834"/>
            <a:ext cx="7073504" cy="31128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906540" y="1155104"/>
            <a:ext cx="7060001" cy="21448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57835" y="-39136"/>
            <a:ext cx="51299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西安交通大学机械工程学院申请博士学位流程图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2017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10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月修订）</a:t>
            </a:r>
            <a:r>
              <a:rPr kumimoji="0" lang="zh-CN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5362" y="320233"/>
            <a:ext cx="1440000" cy="3703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博士论文准备</a:t>
            </a:r>
            <a:endParaRPr lang="zh-CN" altLang="en-US" sz="1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5362" y="883817"/>
            <a:ext cx="1440000" cy="3703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博士论文预答辩</a:t>
            </a:r>
          </a:p>
        </p:txBody>
      </p:sp>
      <p:sp>
        <p:nvSpPr>
          <p:cNvPr id="5" name="矩形 4"/>
          <p:cNvSpPr/>
          <p:nvPr/>
        </p:nvSpPr>
        <p:spPr>
          <a:xfrm>
            <a:off x="155362" y="2036500"/>
            <a:ext cx="1440000" cy="3703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博士论文</a:t>
            </a:r>
            <a:r>
              <a:rPr lang="zh-CN" altLang="en-US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送审</a:t>
            </a:r>
          </a:p>
        </p:txBody>
      </p:sp>
      <p:sp>
        <p:nvSpPr>
          <p:cNvPr id="6" name="矩形 5"/>
          <p:cNvSpPr/>
          <p:nvPr/>
        </p:nvSpPr>
        <p:spPr>
          <a:xfrm>
            <a:off x="155362" y="4641560"/>
            <a:ext cx="1440000" cy="3703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博士论文答辩</a:t>
            </a:r>
            <a:endParaRPr lang="zh-CN" altLang="en-US" sz="1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295" y="6559795"/>
            <a:ext cx="1440000" cy="5203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院</a:t>
            </a:r>
            <a:r>
              <a:rPr lang="en-US" altLang="zh-CN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校学位评定委员会审核</a:t>
            </a:r>
          </a:p>
        </p:txBody>
      </p:sp>
      <p:sp>
        <p:nvSpPr>
          <p:cNvPr id="8" name="矩形 7"/>
          <p:cNvSpPr/>
          <p:nvPr/>
        </p:nvSpPr>
        <p:spPr>
          <a:xfrm>
            <a:off x="109910" y="7285876"/>
            <a:ext cx="1440000" cy="381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黑体" panose="02010609060101010101" pitchFamily="49" charset="-122"/>
                <a:ea typeface="黑体" panose="02010609060101010101" pitchFamily="49" charset="-122"/>
              </a:rPr>
              <a:t>学位授予及离校</a:t>
            </a:r>
          </a:p>
        </p:txBody>
      </p:sp>
      <p:sp>
        <p:nvSpPr>
          <p:cNvPr id="10" name="右箭头 9"/>
          <p:cNvSpPr/>
          <p:nvPr/>
        </p:nvSpPr>
        <p:spPr>
          <a:xfrm>
            <a:off x="1660166" y="386144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1647466" y="860828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1662798" y="2036500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1619275" y="4682071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5" name="右箭头 14"/>
          <p:cNvSpPr/>
          <p:nvPr/>
        </p:nvSpPr>
        <p:spPr>
          <a:xfrm>
            <a:off x="1598388" y="6732401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1598388" y="7291105"/>
            <a:ext cx="254643" cy="289367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664624" y="705988"/>
            <a:ext cx="421472" cy="17714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663684" y="1324528"/>
            <a:ext cx="421200" cy="5487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下箭头 18"/>
          <p:cNvSpPr/>
          <p:nvPr/>
        </p:nvSpPr>
        <p:spPr>
          <a:xfrm>
            <a:off x="663684" y="2703654"/>
            <a:ext cx="421200" cy="168859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>
            <a:off x="663684" y="5154574"/>
            <a:ext cx="421200" cy="121995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>
            <a:off x="663684" y="7105906"/>
            <a:ext cx="421200" cy="165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 Box 182"/>
          <p:cNvSpPr txBox="1">
            <a:spLocks noChangeArrowheads="1"/>
          </p:cNvSpPr>
          <p:nvPr/>
        </p:nvSpPr>
        <p:spPr bwMode="auto">
          <a:xfrm>
            <a:off x="1933307" y="290926"/>
            <a:ext cx="7033234" cy="453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b="1" u="sng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材料准备</a:t>
            </a:r>
            <a:r>
              <a:rPr lang="zh-CN" altLang="en-US" sz="1200" b="1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： 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en-US" altLang="zh-CN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发表学术论文或科研成果；   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课题完 成情况；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     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en-US" altLang="zh-CN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博士学位论文初稿；               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en-US" altLang="zh-CN" sz="1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学位论文规范格式审查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各所制定老师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 Box 184"/>
          <p:cNvSpPr txBox="1">
            <a:spLocks noChangeArrowheads="1"/>
          </p:cNvSpPr>
          <p:nvPr/>
        </p:nvSpPr>
        <p:spPr bwMode="auto">
          <a:xfrm>
            <a:off x="1933307" y="848515"/>
            <a:ext cx="4104398" cy="2457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论文送审之前，由系（所）组织预答辩，确定答辩秘书。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83"/>
          <p:cNvSpPr txBox="1">
            <a:spLocks noChangeArrowheads="1"/>
          </p:cNvSpPr>
          <p:nvPr/>
        </p:nvSpPr>
        <p:spPr bwMode="auto">
          <a:xfrm>
            <a:off x="1948364" y="1230003"/>
            <a:ext cx="4786906" cy="87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网上填写</a:t>
            </a:r>
            <a:r>
              <a:rPr lang="zh-CN" altLang="en-US" sz="10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申请学位人员</a:t>
            </a:r>
            <a:r>
              <a:rPr kumimoji="0" lang="zh-CN" altLang="en-US" sz="10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个人信息，准备</a:t>
            </a:r>
            <a:r>
              <a:rPr lang="zh-CN" altLang="en-US" sz="10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送审材料送院学位会主席审批（西</a:t>
            </a:r>
            <a:r>
              <a:rPr lang="en-US" altLang="zh-CN" sz="10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0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西</a:t>
            </a:r>
            <a:r>
              <a:rPr lang="en-US" altLang="zh-CN" sz="10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249</a:t>
            </a:r>
            <a:r>
              <a:rPr lang="zh-CN" altLang="en-US" sz="10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）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论文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规范审查意见表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    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学位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申请书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    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学位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论文送审审批表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11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研究生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业务鉴定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及论文评语；  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学位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论文预答辩情况表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 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成绩单；</a:t>
            </a:r>
            <a:endParaRPr lang="en-US" altLang="zh-CN" sz="11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攻读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学位期间的主要研究成果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博士学位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论文；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常规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评阅人名单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11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10.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创新性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成果评价表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  </a:t>
            </a:r>
            <a:r>
              <a:rPr lang="en-US" altLang="zh-CN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en-US" altLang="zh-CN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1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网上填写申请博士学位的各种信息</a:t>
            </a:r>
            <a:r>
              <a:rPr lang="zh-CN" altLang="en-US" sz="11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12"/>
          <p:cNvSpPr txBox="1">
            <a:spLocks noChangeArrowheads="1"/>
          </p:cNvSpPr>
          <p:nvPr/>
        </p:nvSpPr>
        <p:spPr bwMode="auto">
          <a:xfrm>
            <a:off x="6969826" y="1247483"/>
            <a:ext cx="1943442" cy="8409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将以上材料提交研究生院审批，确定</a:t>
            </a:r>
            <a:r>
              <a:rPr lang="zh-CN" altLang="en-US" sz="12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送审</a:t>
            </a:r>
            <a:r>
              <a:rPr lang="zh-CN" altLang="en-US" sz="1200" b="1" u="sng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方式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1200" dirty="0">
                <a:latin typeface="Calibri" panose="020F0502020204030204" pitchFamily="34" charset="0"/>
              </a:rPr>
              <a:t>受理时间地点：周一、三、五上午在主楼</a:t>
            </a:r>
            <a:r>
              <a:rPr lang="en-US" altLang="zh-CN" sz="1200" dirty="0">
                <a:latin typeface="Calibri" panose="020F0502020204030204" pitchFamily="34" charset="0"/>
              </a:rPr>
              <a:t>E</a:t>
            </a:r>
            <a:r>
              <a:rPr lang="zh-CN" altLang="en-US" sz="1200" dirty="0">
                <a:latin typeface="Calibri" panose="020F0502020204030204" pitchFamily="34" charset="0"/>
              </a:rPr>
              <a:t>座</a:t>
            </a:r>
            <a:r>
              <a:rPr lang="en-US" altLang="zh-CN" sz="1200" dirty="0">
                <a:latin typeface="Calibri" panose="020F0502020204030204" pitchFamily="34" charset="0"/>
              </a:rPr>
              <a:t>2</a:t>
            </a:r>
            <a:r>
              <a:rPr lang="zh-CN" altLang="en-US" sz="1200" dirty="0">
                <a:latin typeface="Calibri" panose="020F0502020204030204" pitchFamily="34" charset="0"/>
              </a:rPr>
              <a:t>楼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）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185"/>
          <p:cNvSpPr txBox="1">
            <a:spLocks noChangeArrowheads="1"/>
          </p:cNvSpPr>
          <p:nvPr/>
        </p:nvSpPr>
        <p:spPr bwMode="auto">
          <a:xfrm>
            <a:off x="1961201" y="2214541"/>
            <a:ext cx="6942541" cy="9991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注意事项：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匿名评审由</a:t>
            </a:r>
            <a:r>
              <a:rPr lang="zh-CN" altLang="en-US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研究生院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学位办负责通过网络进行送审，需提交材料：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①做过匿名处理的学位论文 ②常规评阅人名单 ③学位论文规范审查意见书 ④创新性成果评价表  ⑤论文送审审批表⑥博士学位论文评审意见书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；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常规评审由学院</a:t>
            </a:r>
            <a:r>
              <a:rPr lang="zh-CN" altLang="en-US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负责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送审，需提交材料：</a:t>
            </a:r>
            <a:r>
              <a:rPr lang="zh-CN" altLang="en-US" sz="105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学位论文及上面的④⑤⑥材料（酬金由答辩秘书办理）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博士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论文评审意见书须由</a:t>
            </a:r>
            <a:r>
              <a:rPr kumimoji="0" lang="zh-CN" altLang="en-US" sz="1200" b="0" i="0" u="sng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评审专家密封后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返回研究生院；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答辩前，博士学位论文电子版提交院教学办进行学术不端行为检测。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186"/>
          <p:cNvSpPr txBox="1">
            <a:spLocks noChangeArrowheads="1"/>
          </p:cNvSpPr>
          <p:nvPr/>
        </p:nvSpPr>
        <p:spPr bwMode="auto">
          <a:xfrm>
            <a:off x="2617559" y="3401631"/>
            <a:ext cx="5340350" cy="298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540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份评审意见书全部返回研究生院，答辩秘书领取全部评审意见书并汇总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17"/>
          <p:cNvSpPr txBox="1">
            <a:spLocks noChangeArrowheads="1"/>
          </p:cNvSpPr>
          <p:nvPr/>
        </p:nvSpPr>
        <p:spPr bwMode="auto">
          <a:xfrm>
            <a:off x="1986657" y="3981353"/>
            <a:ext cx="1637355" cy="11095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答辩秘书持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答辩审批表，评审意见书及汇总表，修改说明表等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，经院分委员会秘书（孙老师）审核通过后，方可送院分委员会主席审批。</a:t>
            </a:r>
            <a:endParaRPr kumimoji="0" lang="zh-CN" altLang="zh-CN" sz="11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18"/>
          <p:cNvSpPr txBox="1">
            <a:spLocks noChangeArrowheads="1"/>
          </p:cNvSpPr>
          <p:nvPr/>
        </p:nvSpPr>
        <p:spPr bwMode="auto">
          <a:xfrm>
            <a:off x="3717632" y="3989574"/>
            <a:ext cx="2080657" cy="1102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54000" rIns="91440" bIns="1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申请人按评审专家要求修改论文并填写“博士学位论文修改说明表”、经导师签字确认后，交学院分委员会（西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西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249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），组织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人专家组审定并出具审定意见后签字。</a:t>
            </a:r>
          </a:p>
        </p:txBody>
      </p:sp>
      <p:sp>
        <p:nvSpPr>
          <p:cNvPr id="34" name="Text Box 223"/>
          <p:cNvSpPr txBox="1">
            <a:spLocks noChangeArrowheads="1"/>
          </p:cNvSpPr>
          <p:nvPr/>
        </p:nvSpPr>
        <p:spPr bwMode="auto">
          <a:xfrm>
            <a:off x="5911028" y="3989849"/>
            <a:ext cx="1573519" cy="1101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申请人按评审专家要求修改并填写“博士学位论文修改说明表”，交研究生院学位办送原评审人重新评审。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1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259"/>
          <p:cNvSpPr txBox="1">
            <a:spLocks noChangeArrowheads="1"/>
          </p:cNvSpPr>
          <p:nvPr/>
        </p:nvSpPr>
        <p:spPr bwMode="auto">
          <a:xfrm>
            <a:off x="7564644" y="3989573"/>
            <a:ext cx="1293605" cy="1102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有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1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份不同意，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另送一位专家进行双盲评审，同意答辩；累计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份及以上，重新提交申请。</a:t>
            </a:r>
            <a:endParaRPr kumimoji="0" lang="zh-CN" altLang="zh-CN" sz="11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89"/>
          <p:cNvSpPr txBox="1">
            <a:spLocks noChangeArrowheads="1"/>
          </p:cNvSpPr>
          <p:nvPr/>
        </p:nvSpPr>
        <p:spPr bwMode="auto">
          <a:xfrm>
            <a:off x="2981463" y="5955605"/>
            <a:ext cx="3552994" cy="482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答辩秘书核对答辩材料无误后，协助答辩委员会主席</a:t>
            </a:r>
            <a:r>
              <a:rPr kumimoji="0" lang="zh-CN" altLang="en-US" sz="1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组织答辩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并做好记录。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95"/>
          <p:cNvSpPr txBox="1">
            <a:spLocks noChangeArrowheads="1"/>
          </p:cNvSpPr>
          <p:nvPr/>
        </p:nvSpPr>
        <p:spPr bwMode="auto">
          <a:xfrm>
            <a:off x="2054547" y="6588906"/>
            <a:ext cx="4066978" cy="593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将以下答辩材料送</a:t>
            </a:r>
            <a:r>
              <a:rPr kumimoji="0" lang="zh-CN" altLang="en-US" sz="1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院学位评定分委员会审核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、投票</a:t>
            </a:r>
            <a:r>
              <a:rPr lang="zh-CN" altLang="en-US" sz="1200" dirty="0" smtClean="0">
                <a:latin typeface="Calibri" panose="020F0502020204030204" pitchFamily="34" charset="0"/>
                <a:ea typeface="宋体" panose="02010600030101010101" pitchFamily="2" charset="-122"/>
              </a:rPr>
              <a:t>表决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 1.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博士学位评审材料一套（封面、封底）；</a:t>
            </a:r>
            <a:endParaRPr kumimoji="0" lang="en-US" altLang="zh-CN" sz="1050" b="0" i="0" u="none" strike="noStrike" cap="none" normalizeH="0" baseline="0" dirty="0" smtClean="0">
              <a:ln>
                <a:noFill/>
              </a:ln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Calibri" panose="020F0502020204030204" pitchFamily="34" charset="0"/>
                <a:ea typeface="宋体" panose="02010600030101010101" pitchFamily="2" charset="-122"/>
              </a:rPr>
              <a:t> 2. 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纸质学位论文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份及电子版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份；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kumimoji="0" lang="zh-CN" altLang="en-US" sz="1050" b="0" i="0" u="none" strike="noStrike" cap="none" normalizeH="0" baseline="0" dirty="0" smtClean="0">
                <a:ln>
                  <a:noFill/>
                </a:ln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博士毕业生登记表及成绩单。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0" name="Text Box 196"/>
          <p:cNvSpPr txBox="1">
            <a:spLocks noChangeArrowheads="1"/>
          </p:cNvSpPr>
          <p:nvPr/>
        </p:nvSpPr>
        <p:spPr bwMode="auto">
          <a:xfrm>
            <a:off x="6471716" y="6706343"/>
            <a:ext cx="2481784" cy="3611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校学位评定委员会审核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、投票表决</a:t>
            </a:r>
            <a:endParaRPr kumimoji="0" lang="zh-CN" altLang="zh-CN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266"/>
          <p:cNvSpPr txBox="1">
            <a:spLocks noChangeArrowheads="1"/>
          </p:cNvSpPr>
          <p:nvPr/>
        </p:nvSpPr>
        <p:spPr bwMode="auto">
          <a:xfrm>
            <a:off x="1893037" y="7312301"/>
            <a:ext cx="7065736" cy="314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离校手续办完后，领取学位证和毕业证。</a:t>
            </a:r>
            <a:r>
              <a:rPr kumimoji="0" lang="zh-CN" altLang="en-US" sz="1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离校手续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包括：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向图书馆提交论文电子版和纸质版（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r>
              <a:rPr kumimoji="0" lang="zh-CN" altLang="en-US" sz="11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本）。</a:t>
            </a:r>
            <a:endParaRPr kumimoji="0" lang="zh-CN" altLang="zh-CN" sz="11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45" name="直接箭头连接符 44"/>
          <p:cNvCxnSpPr>
            <a:stCxn id="26" idx="3"/>
            <a:endCxn id="28" idx="1"/>
          </p:cNvCxnSpPr>
          <p:nvPr/>
        </p:nvCxnSpPr>
        <p:spPr>
          <a:xfrm>
            <a:off x="6735270" y="1666389"/>
            <a:ext cx="234556" cy="155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8" idx="2"/>
          </p:cNvCxnSpPr>
          <p:nvPr/>
        </p:nvCxnSpPr>
        <p:spPr>
          <a:xfrm flipH="1">
            <a:off x="7937500" y="2088413"/>
            <a:ext cx="4047" cy="14202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肘形连接符 67"/>
          <p:cNvCxnSpPr>
            <a:stCxn id="30" idx="2"/>
            <a:endCxn id="32" idx="0"/>
          </p:cNvCxnSpPr>
          <p:nvPr/>
        </p:nvCxnSpPr>
        <p:spPr>
          <a:xfrm rot="5400000">
            <a:off x="3905870" y="2599489"/>
            <a:ext cx="281330" cy="2482399"/>
          </a:xfrm>
          <a:prstGeom prst="bent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68"/>
          <p:cNvCxnSpPr>
            <a:stCxn id="30" idx="2"/>
            <a:endCxn id="33" idx="0"/>
          </p:cNvCxnSpPr>
          <p:nvPr/>
        </p:nvCxnSpPr>
        <p:spPr>
          <a:xfrm rot="5400000">
            <a:off x="4878073" y="3579912"/>
            <a:ext cx="289551" cy="529773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肘形连接符 71"/>
          <p:cNvCxnSpPr>
            <a:stCxn id="34" idx="2"/>
            <a:endCxn id="89" idx="3"/>
          </p:cNvCxnSpPr>
          <p:nvPr/>
        </p:nvCxnSpPr>
        <p:spPr>
          <a:xfrm rot="5400000">
            <a:off x="6401076" y="5225046"/>
            <a:ext cx="430095" cy="163331"/>
          </a:xfrm>
          <a:prstGeom prst="bent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肘形连接符 74"/>
          <p:cNvCxnSpPr>
            <a:stCxn id="30" idx="2"/>
            <a:endCxn id="35" idx="0"/>
          </p:cNvCxnSpPr>
          <p:nvPr/>
        </p:nvCxnSpPr>
        <p:spPr>
          <a:xfrm rot="16200000" flipH="1">
            <a:off x="6604815" y="2382941"/>
            <a:ext cx="289550" cy="2923713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/>
          <p:cNvCxnSpPr>
            <a:stCxn id="33" idx="2"/>
            <a:endCxn id="89" idx="0"/>
          </p:cNvCxnSpPr>
          <p:nvPr/>
        </p:nvCxnSpPr>
        <p:spPr>
          <a:xfrm flipH="1">
            <a:off x="4757960" y="5091640"/>
            <a:ext cx="1" cy="11372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stCxn id="89" idx="2"/>
            <a:endCxn id="38" idx="0"/>
          </p:cNvCxnSpPr>
          <p:nvPr/>
        </p:nvCxnSpPr>
        <p:spPr>
          <a:xfrm>
            <a:off x="4757960" y="5838156"/>
            <a:ext cx="0" cy="11744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肘形连接符 85"/>
          <p:cNvCxnSpPr>
            <a:stCxn id="32" idx="2"/>
            <a:endCxn id="38" idx="1"/>
          </p:cNvCxnSpPr>
          <p:nvPr/>
        </p:nvCxnSpPr>
        <p:spPr>
          <a:xfrm rot="16200000" flipH="1">
            <a:off x="2340453" y="5555808"/>
            <a:ext cx="1105893" cy="176128"/>
          </a:xfrm>
          <a:prstGeom prst="bent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Box 230"/>
          <p:cNvSpPr txBox="1">
            <a:spLocks noChangeArrowheads="1"/>
          </p:cNvSpPr>
          <p:nvPr/>
        </p:nvSpPr>
        <p:spPr bwMode="auto">
          <a:xfrm>
            <a:off x="2981463" y="5205362"/>
            <a:ext cx="3552994" cy="632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R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dirty="0"/>
              <a:t>准备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答辩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审批表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，评审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意见书及汇总表，修改说明表</a:t>
            </a:r>
            <a:r>
              <a:rPr lang="zh-CN" altLang="en-US" dirty="0"/>
              <a:t>等，经院分委员会</a:t>
            </a:r>
            <a:r>
              <a:rPr lang="zh-CN" altLang="en-US" dirty="0" smtClean="0"/>
              <a:t>秘书审核，先送</a:t>
            </a:r>
            <a:r>
              <a:rPr lang="zh-CN" altLang="en-US" b="1" u="sng" dirty="0">
                <a:solidFill>
                  <a:srgbClr val="0070C0"/>
                </a:solidFill>
              </a:rPr>
              <a:t>院分委员会主席</a:t>
            </a:r>
            <a:r>
              <a:rPr lang="zh-CN" altLang="en-US" b="1" u="sng" dirty="0" smtClean="0">
                <a:solidFill>
                  <a:srgbClr val="0070C0"/>
                </a:solidFill>
              </a:rPr>
              <a:t>审批</a:t>
            </a:r>
            <a:r>
              <a:rPr lang="zh-CN" altLang="en-US" dirty="0" smtClean="0"/>
              <a:t>，然后到</a:t>
            </a:r>
            <a:r>
              <a:rPr lang="zh-CN" altLang="en-US" b="1" u="sng" dirty="0" smtClean="0">
                <a:solidFill>
                  <a:srgbClr val="0070C0"/>
                </a:solidFill>
              </a:rPr>
              <a:t>研究生院</a:t>
            </a:r>
            <a:r>
              <a:rPr lang="zh-CN" altLang="en-US" b="1" u="sng" dirty="0">
                <a:solidFill>
                  <a:srgbClr val="0070C0"/>
                </a:solidFill>
              </a:rPr>
              <a:t>学位办</a:t>
            </a:r>
            <a:r>
              <a:rPr lang="zh-CN" altLang="en-US" b="1" u="sng" dirty="0" smtClean="0">
                <a:solidFill>
                  <a:srgbClr val="0070C0"/>
                </a:solidFill>
              </a:rPr>
              <a:t>审批</a:t>
            </a:r>
            <a:r>
              <a:rPr lang="zh-CN" altLang="en-US" dirty="0" smtClean="0"/>
              <a:t>。</a:t>
            </a:r>
            <a:endParaRPr lang="zh-CN" altLang="zh-CN" dirty="0"/>
          </a:p>
        </p:txBody>
      </p:sp>
      <p:cxnSp>
        <p:nvCxnSpPr>
          <p:cNvPr id="93" name="直接箭头连接符 92"/>
          <p:cNvCxnSpPr>
            <a:stCxn id="39" idx="3"/>
            <a:endCxn id="40" idx="1"/>
          </p:cNvCxnSpPr>
          <p:nvPr/>
        </p:nvCxnSpPr>
        <p:spPr>
          <a:xfrm>
            <a:off x="6121525" y="6885697"/>
            <a:ext cx="350191" cy="121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肘形连接符 197"/>
          <p:cNvCxnSpPr>
            <a:stCxn id="30" idx="2"/>
            <a:endCxn id="34" idx="0"/>
          </p:cNvCxnSpPr>
          <p:nvPr/>
        </p:nvCxnSpPr>
        <p:spPr>
          <a:xfrm rot="16200000" flipH="1">
            <a:off x="5847848" y="3139909"/>
            <a:ext cx="289826" cy="1410054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矩形 249"/>
          <p:cNvSpPr/>
          <p:nvPr/>
        </p:nvSpPr>
        <p:spPr>
          <a:xfrm>
            <a:off x="1996973" y="3784517"/>
            <a:ext cx="636960" cy="19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36000" tIns="36000" rIns="36000" bIns="36000" anchor="ctr">
            <a:spAutoFit/>
          </a:bodyPr>
          <a:lstStyle/>
          <a:p>
            <a:r>
              <a:rPr lang="zh-CN" altLang="en-US" sz="1100" dirty="0"/>
              <a:t>同意答辩</a:t>
            </a:r>
          </a:p>
        </p:txBody>
      </p:sp>
      <p:sp>
        <p:nvSpPr>
          <p:cNvPr id="251" name="矩形 250"/>
          <p:cNvSpPr/>
          <p:nvPr/>
        </p:nvSpPr>
        <p:spPr>
          <a:xfrm>
            <a:off x="3878948" y="3864505"/>
            <a:ext cx="778024" cy="19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36000" tIns="36000" rIns="36000" bIns="36000" anchor="ctr">
            <a:spAutoFit/>
          </a:bodyPr>
          <a:lstStyle/>
          <a:p>
            <a:r>
              <a:rPr lang="zh-CN" altLang="en-US" sz="1100" dirty="0"/>
              <a:t>修改后答辩</a:t>
            </a:r>
          </a:p>
        </p:txBody>
      </p:sp>
      <p:sp>
        <p:nvSpPr>
          <p:cNvPr id="252" name="圆角矩形标注 251"/>
          <p:cNvSpPr/>
          <p:nvPr/>
        </p:nvSpPr>
        <p:spPr>
          <a:xfrm>
            <a:off x="6760269" y="3882353"/>
            <a:ext cx="800598" cy="19800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36000" tIns="36000" rIns="36000" bIns="36000" anchor="ctr">
            <a:spAutoFit/>
          </a:bodyPr>
          <a:lstStyle/>
          <a:p>
            <a:r>
              <a:rPr lang="zh-CN" altLang="en-US" sz="1100" dirty="0"/>
              <a:t>修改后送审</a:t>
            </a:r>
          </a:p>
        </p:txBody>
      </p:sp>
      <p:sp>
        <p:nvSpPr>
          <p:cNvPr id="253" name="矩形 252"/>
          <p:cNvSpPr/>
          <p:nvPr/>
        </p:nvSpPr>
        <p:spPr>
          <a:xfrm>
            <a:off x="8255901" y="3791132"/>
            <a:ext cx="495896" cy="19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36000" tIns="36000" rIns="36000" bIns="36000" anchor="ctr">
            <a:spAutoFit/>
          </a:bodyPr>
          <a:lstStyle/>
          <a:p>
            <a:r>
              <a:rPr lang="zh-CN" altLang="en-US" sz="1100" dirty="0" smtClean="0"/>
              <a:t>不同意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68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653</Words>
  <Application>Microsoft Office PowerPoint</Application>
  <PresentationFormat>全屏显示(4:3)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xbany</cp:lastModifiedBy>
  <cp:revision>70</cp:revision>
  <dcterms:created xsi:type="dcterms:W3CDTF">2016-12-12T08:56:29Z</dcterms:created>
  <dcterms:modified xsi:type="dcterms:W3CDTF">2017-07-05T07:26:50Z</dcterms:modified>
</cp:coreProperties>
</file>